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0"/>
  </p:notesMasterIdLst>
  <p:sldIdLst>
    <p:sldId id="256" r:id="rId2"/>
    <p:sldId id="257" r:id="rId3"/>
    <p:sldId id="272" r:id="rId4"/>
    <p:sldId id="278" r:id="rId5"/>
    <p:sldId id="259" r:id="rId6"/>
    <p:sldId id="262" r:id="rId7"/>
    <p:sldId id="285" r:id="rId8"/>
    <p:sldId id="261" r:id="rId9"/>
    <p:sldId id="269" r:id="rId10"/>
    <p:sldId id="287" r:id="rId11"/>
    <p:sldId id="284" r:id="rId12"/>
    <p:sldId id="260" r:id="rId13"/>
    <p:sldId id="280" r:id="rId14"/>
    <p:sldId id="282" r:id="rId15"/>
    <p:sldId id="283" r:id="rId16"/>
    <p:sldId id="286" r:id="rId17"/>
    <p:sldId id="288" r:id="rId18"/>
    <p:sldId id="271" r:id="rId1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269" autoAdjust="0"/>
    <p:restoredTop sz="94660"/>
  </p:normalViewPr>
  <p:slideViewPr>
    <p:cSldViewPr>
      <p:cViewPr varScale="1">
        <p:scale>
          <a:sx n="108" d="100"/>
          <a:sy n="108" d="100"/>
        </p:scale>
        <p:origin x="23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2AC0187-F21D-456E-819F-CBA0F94972C4}" type="datetimeFigureOut">
              <a:rPr lang="en-US"/>
              <a:pPr/>
              <a:t>3/22/2017</a:t>
            </a:fld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84C34A2-0175-40F7-8772-420E7F618F0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36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44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2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52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33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21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5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731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13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9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7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02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3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6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32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1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5" name="Vrije v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C91B-27B4-40BC-941A-52979F702679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7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1A3E5-84C4-448B-9039-FFF4C8EF44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970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58411-67DA-4D76-B5D8-6CEFEE826E69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A9FAD-F8E1-403F-B726-C1032EAED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00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0546-31FE-4D1F-87B6-F5BFC09373B3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3A85-1644-417D-8079-48BFE73EC9D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29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1C32-523C-4489-BDFC-6E74949AA65F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CAC5-34A4-405F-BF5D-FC4C816F75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67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5" name="Vrije v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44D4-A18F-4166-A3E6-2AB21CB88DE2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EE74-20C3-441B-B385-CA1FA9E25D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721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EB53-C31D-4E45-B957-A81B083EF454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57959-8A4A-4502-BBE0-9B8F58A146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38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35E72-72DB-4B82-A754-395123919E0A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5EC2-AA6E-415C-BE3C-C7B6E4595A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6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90B1-EE6C-4CA6-9A71-7E7D0320DFB4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0499-9562-49EC-BFAC-46B9357DD9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16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B76D-C978-466C-ADAA-F7F0F7BA7BDB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B0601-C930-4AED-854F-79172455C3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9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FEC08-698E-4B88-B5E4-BDDDAE0588E3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DE9B-EC8F-40F8-A81B-DA69FCFFD3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82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51480-ECB7-4BB3-9697-0AE0E74ED1ED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4490B-5044-4B64-9BA9-FFD0D9EE58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50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60BF751-FB1E-4266-9053-BD12C2A46A74}" type="datetimeFigureOut">
              <a:rPr lang="nl-NL"/>
              <a:pPr>
                <a:defRPr/>
              </a:pPr>
              <a:t>22-3-2017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BC610B0C-BEA7-4922-80AA-BE09C20450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5" r:id="rId2"/>
    <p:sldLayoutId id="2147483907" r:id="rId3"/>
    <p:sldLayoutId id="2147483904" r:id="rId4"/>
    <p:sldLayoutId id="2147483908" r:id="rId5"/>
    <p:sldLayoutId id="2147483903" r:id="rId6"/>
    <p:sldLayoutId id="2147483902" r:id="rId7"/>
    <p:sldLayoutId id="2147483909" r:id="rId8"/>
    <p:sldLayoutId id="2147483910" r:id="rId9"/>
    <p:sldLayoutId id="2147483901" r:id="rId10"/>
    <p:sldLayoutId id="21474839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letiekunie.nl/jeugd/athletics-champs/onderdele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6480048" cy="230124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rgbClr val="00B0F0"/>
                </a:solidFill>
              </a:rPr>
              <a:t>Kempenregio</a:t>
            </a:r>
            <a:br>
              <a:rPr lang="nl-NL" dirty="0">
                <a:solidFill>
                  <a:srgbClr val="00B0F0"/>
                </a:solidFill>
              </a:rPr>
            </a:br>
            <a:r>
              <a:rPr lang="nl-NL" dirty="0">
                <a:solidFill>
                  <a:srgbClr val="00B0F0"/>
                </a:solidFill>
              </a:rPr>
              <a:t>Athletics champs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69" y="4091076"/>
            <a:ext cx="2935356" cy="17861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14705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sz="3600" b="1" dirty="0"/>
              <a:t>Beloning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  <a:p>
            <a:pPr marL="457200" indent="-457200" eaLnBrk="1" hangingPunct="1"/>
            <a:r>
              <a:rPr lang="nl-NL" sz="2800" dirty="0"/>
              <a:t>elke atleet krijgt per wedstrijd een diploma     met daarop de behaalde </a:t>
            </a:r>
            <a:r>
              <a:rPr lang="nl-NL" sz="2800" dirty="0" err="1"/>
              <a:t>prestaies</a:t>
            </a:r>
            <a:endParaRPr lang="nl-NL" sz="2800" dirty="0"/>
          </a:p>
          <a:p>
            <a:pPr marL="457200" indent="-457200" eaLnBrk="1" hangingPunct="1"/>
            <a:r>
              <a:rPr lang="nl-NL" sz="2800" dirty="0"/>
              <a:t>als aan alle onderdelen is meegedaan, na de 4</a:t>
            </a:r>
            <a:r>
              <a:rPr lang="nl-NL" sz="2800" baseline="30000" dirty="0"/>
              <a:t>e</a:t>
            </a:r>
            <a:r>
              <a:rPr lang="nl-NL" sz="2800" dirty="0"/>
              <a:t> wedstrijd een medaille</a:t>
            </a:r>
          </a:p>
          <a:p>
            <a:pPr marL="457200" indent="-457200" eaLnBrk="1" hangingPunct="1"/>
            <a:r>
              <a:rPr lang="nl-NL" sz="2800" dirty="0"/>
              <a:t>per categorie (A-, B- en C-pupillen) verenigingsbekers voor de eerste 3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426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7467600" cy="612068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sz="3600" b="1" dirty="0"/>
              <a:t>Ouders: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  <a:p>
            <a:pPr marL="0" indent="0" eaLnBrk="1" hangingPunct="1"/>
            <a:r>
              <a:rPr lang="nl-NL" sz="2800" dirty="0"/>
              <a:t> twee (liefst drie) begeleiders per team</a:t>
            </a:r>
          </a:p>
          <a:p>
            <a:pPr marL="0" indent="0" eaLnBrk="1" hangingPunct="1"/>
            <a:r>
              <a:rPr lang="nl-NL" sz="2800" dirty="0"/>
              <a:t> taken:</a:t>
            </a:r>
          </a:p>
          <a:p>
            <a:pPr lvl="1" eaLnBrk="1" hangingPunct="1"/>
            <a:r>
              <a:rPr lang="nl-NL" sz="2400" dirty="0"/>
              <a:t>begeleiden van een team</a:t>
            </a:r>
          </a:p>
          <a:p>
            <a:pPr lvl="1" eaLnBrk="1" hangingPunct="1"/>
            <a:r>
              <a:rPr lang="nl-NL" sz="2400" dirty="0"/>
              <a:t>noteren prestaties teamleden</a:t>
            </a:r>
          </a:p>
          <a:p>
            <a:pPr lvl="1" eaLnBrk="1" hangingPunct="1"/>
            <a:r>
              <a:rPr lang="nl-NL" sz="2400" dirty="0"/>
              <a:t>beoordelen prestaties atleten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nl-NL" sz="2400" dirty="0"/>
              <a:t>	(1 officieel jurylid per onderdeel)</a:t>
            </a:r>
          </a:p>
          <a:p>
            <a:pPr lvl="1" eaLnBrk="1" hangingPunct="1"/>
            <a:r>
              <a:rPr lang="nl-NL" sz="2400" dirty="0"/>
              <a:t>Inleveren scorekaarten</a:t>
            </a:r>
          </a:p>
          <a:p>
            <a:pPr eaLnBrk="1" hangingPunct="1"/>
            <a:r>
              <a:rPr lang="nl-NL" sz="2800" dirty="0"/>
              <a:t>Ouders worden ingedeeld bij team kind</a:t>
            </a:r>
          </a:p>
          <a:p>
            <a:pPr eaLnBrk="1" hangingPunct="1"/>
            <a:r>
              <a:rPr lang="nl-NL" sz="2800" dirty="0"/>
              <a:t>Vooraf extra instructie is mogelijk</a:t>
            </a:r>
          </a:p>
          <a:p>
            <a:pPr eaLnBrk="1" hangingPunct="1"/>
            <a:r>
              <a:rPr lang="nl-NL" sz="2800" dirty="0"/>
              <a:t>Cursus is mogelijk</a:t>
            </a:r>
          </a:p>
          <a:p>
            <a:pPr lvl="1" eaLnBrk="1" hangingPunct="1"/>
            <a:endParaRPr lang="nl-NL" dirty="0"/>
          </a:p>
          <a:p>
            <a:pPr marL="0" indent="0" eaLnBrk="1" hangingPunct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047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4664"/>
            <a:ext cx="9110041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7467600" cy="698500"/>
          </a:xfrm>
          <a:prstGeom prst="rect">
            <a:avLst/>
          </a:prstGeom>
        </p:spPr>
        <p:txBody>
          <a:bodyPr lIns="45720" rIns="45720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600" b="1" dirty="0">
                <a:latin typeface="+mn-lt"/>
                <a:cs typeface="+mn-cs"/>
              </a:rPr>
              <a:t>Voorbeeld scorelijst 1: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2423"/>
            <a:ext cx="9144000" cy="455087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600" b="1" dirty="0">
                <a:latin typeface="+mn-lt"/>
                <a:ea typeface="+mn-ea"/>
                <a:cs typeface="+mn-cs"/>
              </a:rPr>
              <a:t>Wedstrijden regio 14 :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216150"/>
            <a:ext cx="7467600" cy="4525963"/>
          </a:xfrm>
        </p:spPr>
        <p:txBody>
          <a:bodyPr/>
          <a:lstStyle/>
          <a:p>
            <a:pPr marL="533400" indent="-533400">
              <a:defRPr/>
            </a:pPr>
            <a:r>
              <a:rPr lang="nl-NL" sz="2800" dirty="0"/>
              <a:t>22 april: 	Eindhoven</a:t>
            </a:r>
          </a:p>
          <a:p>
            <a:pPr marL="533400" indent="-533400">
              <a:defRPr/>
            </a:pPr>
            <a:r>
              <a:rPr lang="nl-NL" sz="2800" dirty="0"/>
              <a:t>13 mei: 		Best</a:t>
            </a:r>
          </a:p>
          <a:p>
            <a:pPr marL="533400" indent="-533400">
              <a:defRPr/>
            </a:pPr>
            <a:r>
              <a:rPr lang="nl-NL" sz="2800" dirty="0"/>
              <a:t>10 juni: 		Reusel</a:t>
            </a:r>
          </a:p>
          <a:p>
            <a:pPr marL="533400" indent="-533400">
              <a:defRPr/>
            </a:pPr>
            <a:r>
              <a:rPr lang="nl-NL" sz="2800" dirty="0"/>
              <a:t>24 juni: 		Valkenswaard</a:t>
            </a:r>
          </a:p>
          <a:p>
            <a:pPr marL="533400" indent="-533400">
              <a:buFontTx/>
              <a:buNone/>
              <a:defRPr/>
            </a:pPr>
            <a:endParaRPr lang="nl-NL" sz="2800" dirty="0"/>
          </a:p>
          <a:p>
            <a:pPr marL="533400" indent="-533400" algn="ctr">
              <a:buFontTx/>
              <a:buNone/>
              <a:defRPr/>
            </a:pPr>
            <a:r>
              <a:rPr lang="nl-NL" sz="3600" b="1" i="1" dirty="0"/>
              <a:t>Iedere wedstrijddag weer een nieuwe beleving!</a:t>
            </a:r>
            <a:r>
              <a:rPr lang="nl-NL" sz="3600" b="1" dirty="0"/>
              <a:t> </a:t>
            </a:r>
          </a:p>
          <a:p>
            <a:pPr eaLnBrk="1" hangingPunct="1">
              <a:defRPr/>
            </a:pPr>
            <a:endParaRPr lang="nl-NL" dirty="0"/>
          </a:p>
        </p:txBody>
      </p:sp>
      <p:pic>
        <p:nvPicPr>
          <p:cNvPr id="31748" name="Picture 4" descr="20110917Drachten (195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60350"/>
            <a:ext cx="2497137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600" b="1" dirty="0">
                <a:latin typeface="+mn-lt"/>
                <a:ea typeface="+mn-ea"/>
                <a:cs typeface="+mn-cs"/>
              </a:rPr>
              <a:t>Aanmelden: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88760" y="1556792"/>
            <a:ext cx="7467600" cy="4525963"/>
          </a:xfrm>
        </p:spPr>
        <p:txBody>
          <a:bodyPr/>
          <a:lstStyle/>
          <a:p>
            <a:pPr marL="533400" indent="-533400">
              <a:defRPr/>
            </a:pPr>
            <a:r>
              <a:rPr lang="nl-NL" sz="2800" dirty="0"/>
              <a:t>Via de vereniging (instructie volgt)</a:t>
            </a:r>
          </a:p>
          <a:p>
            <a:pPr marL="533400" indent="-533400">
              <a:defRPr/>
            </a:pPr>
            <a:r>
              <a:rPr lang="nl-NL" sz="2800" dirty="0"/>
              <a:t>Machtiging om inschrijfgeld af te schrijven (€ 3,00)</a:t>
            </a:r>
          </a:p>
          <a:p>
            <a:pPr marL="533400" indent="-533400">
              <a:defRPr/>
            </a:pPr>
            <a:r>
              <a:rPr lang="nl-NL" sz="2800" dirty="0"/>
              <a:t>Inschrijven mag per wedstrijd of voor meerdere wedstrijden </a:t>
            </a:r>
          </a:p>
          <a:p>
            <a:pPr marL="533400" indent="-533400">
              <a:defRPr/>
            </a:pPr>
            <a:r>
              <a:rPr lang="nl-NL" sz="2800" dirty="0"/>
              <a:t>Bij A-pup. maximaal 36 atleten</a:t>
            </a:r>
          </a:p>
          <a:p>
            <a:pPr marL="533400" indent="-533400">
              <a:defRPr/>
            </a:pPr>
            <a:r>
              <a:rPr lang="nl-NL" sz="2800" dirty="0"/>
              <a:t>Bij </a:t>
            </a:r>
            <a:r>
              <a:rPr lang="nl-NL" sz="2800" dirty="0" err="1"/>
              <a:t>Bcmini’s</a:t>
            </a:r>
            <a:r>
              <a:rPr lang="nl-NL" sz="2800" dirty="0"/>
              <a:t> maximaal 32 atleten</a:t>
            </a:r>
          </a:p>
          <a:p>
            <a:pPr marL="533400" indent="-533400">
              <a:defRPr/>
            </a:pPr>
            <a:r>
              <a:rPr lang="nl-NL" sz="2800" dirty="0"/>
              <a:t>Volgorde van aanmelding telt</a:t>
            </a:r>
          </a:p>
          <a:p>
            <a:pPr marL="533400" indent="-533400">
              <a:defRPr/>
            </a:pPr>
            <a:r>
              <a:rPr lang="nl-NL" sz="2800" dirty="0"/>
              <a:t>Er wordt een reservelijst bijgehouden</a:t>
            </a:r>
          </a:p>
          <a:p>
            <a:pPr eaLnBrk="1" hangingPunct="1"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093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7467600" cy="698500"/>
          </a:xfrm>
          <a:prstGeom prst="rect">
            <a:avLst/>
          </a:prstGeom>
        </p:spPr>
        <p:txBody>
          <a:bodyPr lIns="45720" rIns="45720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600" b="1" dirty="0">
                <a:latin typeface="+mn-lt"/>
                <a:cs typeface="+mn-cs"/>
              </a:rPr>
              <a:t>Vrijwilligers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nl-NL" sz="3600" b="1" dirty="0"/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 grote vereniging, veel evenementen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 dirty="0"/>
              <a:t>een keer meehelpen betekent </a:t>
            </a:r>
            <a:r>
              <a:rPr lang="nl-NL" sz="2800" u="sng" dirty="0"/>
              <a:t>niet </a:t>
            </a:r>
            <a:r>
              <a:rPr lang="nl-NL" sz="2800" dirty="0"/>
              <a:t>dat je altijd de       pineut bent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 dirty="0"/>
              <a:t>streven is om per wedstrijd een vast team van vrijwilligers te hebben, dus één keer per jaar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 probeer het eens, het is echt leuk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 als je wilt, kunt je cursussen volgen</a:t>
            </a:r>
          </a:p>
        </p:txBody>
      </p:sp>
    </p:spTree>
    <p:extLst>
      <p:ext uri="{BB962C8B-B14F-4D97-AF65-F5344CB8AC3E}">
        <p14:creationId xmlns:p14="http://schemas.microsoft.com/office/powerpoint/2010/main" val="2162311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7467600" cy="698500"/>
          </a:xfrm>
          <a:prstGeom prst="rect">
            <a:avLst/>
          </a:prstGeom>
        </p:spPr>
        <p:txBody>
          <a:bodyPr lIns="45720" rIns="45720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600" b="1" dirty="0">
                <a:latin typeface="+mn-lt"/>
                <a:cs typeface="+mn-cs"/>
              </a:rPr>
              <a:t>Extra informatie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nl-NL" sz="3600" b="1" dirty="0"/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 komt via mail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 dirty="0"/>
              <a:t>vraag via mail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 dirty="0"/>
              <a:t>vraag trainers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 dirty="0"/>
              <a:t>vraag Helene Boender (dinsdag en donderdag meestal aanwezig)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nl-NL" sz="2800"/>
              <a:t>kijk </a:t>
            </a:r>
            <a:r>
              <a:rPr lang="nl-NL" sz="2800" dirty="0"/>
              <a:t>op de site van de Atletiekunie: </a:t>
            </a:r>
            <a:r>
              <a:rPr lang="nl-NL" sz="2800" dirty="0">
                <a:hlinkClick r:id="rId3"/>
              </a:rPr>
              <a:t>https://www.atletiekunie.nl/jeugd/athletics-champs/onderdelen</a:t>
            </a:r>
            <a:r>
              <a:rPr lang="nl-NL" sz="2800" dirty="0"/>
              <a:t> , instructiekaarten en </a:t>
            </a:r>
            <a:r>
              <a:rPr lang="nl-NL" sz="2800"/>
              <a:t>-filmpjes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5543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http://cadeaushop.punt.nl/upload/knoop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7463"/>
            <a:ext cx="9144000" cy="6875463"/>
          </a:xfrm>
          <a:noFill/>
        </p:spPr>
      </p:pic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>
                <a:solidFill>
                  <a:schemeClr val="bg1"/>
                </a:solidFill>
              </a:rPr>
              <a:t>Vragen ????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002588" cy="59769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sz="3600" b="1" dirty="0"/>
              <a:t>Korte geschiedenis:</a:t>
            </a:r>
          </a:p>
          <a:p>
            <a:pPr marL="0" indent="0" eaLnBrk="1" hangingPunct="1">
              <a:buNone/>
            </a:pPr>
            <a:endParaRPr lang="nl-NL" sz="2800" dirty="0"/>
          </a:p>
          <a:p>
            <a:pPr marL="0" indent="0" eaLnBrk="1" hangingPunct="1"/>
            <a:r>
              <a:rPr lang="nl-NL" sz="2800" dirty="0"/>
              <a:t> idee vanuit de Atletiekunie </a:t>
            </a:r>
          </a:p>
          <a:p>
            <a:pPr marL="0" indent="0" eaLnBrk="1" hangingPunct="1"/>
            <a:r>
              <a:rPr lang="nl-NL" sz="2800" dirty="0"/>
              <a:t> pilot in onze regio in 2012 en 2013</a:t>
            </a:r>
          </a:p>
          <a:p>
            <a:pPr marL="0" indent="0" eaLnBrk="1" hangingPunct="1"/>
            <a:r>
              <a:rPr lang="nl-NL" sz="2800" dirty="0"/>
              <a:t> vanaf vorig jaar landelijk ingevoerd</a:t>
            </a:r>
          </a:p>
          <a:p>
            <a:pPr marL="0" indent="0" eaLnBrk="1" hangingPunct="1"/>
            <a:r>
              <a:rPr lang="nl-NL" sz="2800" dirty="0"/>
              <a:t> helaas pas 6 regio’s die vol </a:t>
            </a:r>
            <a:r>
              <a:rPr lang="nl-NL" sz="2800" dirty="0" err="1"/>
              <a:t>meendoen</a:t>
            </a:r>
            <a:endParaRPr lang="nl-NL" sz="2800" dirty="0"/>
          </a:p>
          <a:p>
            <a:pPr marL="449263" lvl="1" indent="0" eaLnBrk="1" hangingPunct="1">
              <a:buNone/>
            </a:pPr>
            <a:endParaRPr lang="nl-NL" sz="1800" dirty="0"/>
          </a:p>
          <a:p>
            <a:pPr marL="0" indent="0" eaLnBrk="1" hangingPunct="1">
              <a:buNone/>
            </a:pPr>
            <a:endParaRPr lang="nl-N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814388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nl-NL" sz="3600" b="1" dirty="0">
                <a:latin typeface="+mn-lt"/>
                <a:ea typeface="+mn-ea"/>
                <a:cs typeface="+mn-cs"/>
              </a:rPr>
              <a:t>Doelstellingen 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2132856"/>
            <a:ext cx="7561337" cy="309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lvl="0" indent="-53340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nl-NL" sz="2800" dirty="0">
                <a:latin typeface="+mn-lt"/>
                <a:cs typeface="+mn-cs"/>
              </a:rPr>
              <a:t>veel bewegingsmomenten</a:t>
            </a:r>
          </a:p>
          <a:p>
            <a:pPr marL="533400" lvl="0" indent="-53340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nl-NL" sz="2800" dirty="0">
                <a:latin typeface="+mn-lt"/>
                <a:cs typeface="+mn-cs"/>
              </a:rPr>
              <a:t>korte wedstrijden passend bij de belevingswereld van de atleten</a:t>
            </a:r>
          </a:p>
          <a:p>
            <a:pPr marL="533400" lvl="0" indent="-53340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nl-NL" sz="2800" dirty="0">
                <a:latin typeface="+mn-lt"/>
                <a:cs typeface="+mn-cs"/>
              </a:rPr>
              <a:t>onderdelen passend bij de leeftijd van de atleten </a:t>
            </a:r>
          </a:p>
          <a:p>
            <a:pPr marL="533400" indent="-533400">
              <a:spcBef>
                <a:spcPct val="20000"/>
              </a:spcBef>
              <a:defRPr/>
            </a:pPr>
            <a:endParaRPr lang="nl-NL" sz="2400" dirty="0">
              <a:latin typeface="+mn-lt"/>
              <a:cs typeface="+mn-cs"/>
            </a:endParaRPr>
          </a:p>
          <a:p>
            <a:pPr marL="533400" indent="-533400">
              <a:spcBef>
                <a:spcPct val="20000"/>
              </a:spcBef>
              <a:defRPr/>
            </a:pPr>
            <a:endParaRPr lang="nl-NL" sz="24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nl-NL" sz="3600" b="1" dirty="0">
                <a:latin typeface="+mn-lt"/>
                <a:ea typeface="+mn-ea"/>
                <a:cs typeface="+mn-cs"/>
              </a:rPr>
              <a:t>Uitgangspunten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2908300"/>
          </a:xfrm>
        </p:spPr>
        <p:txBody>
          <a:bodyPr/>
          <a:lstStyle/>
          <a:p>
            <a:pPr marL="533400" indent="-533400" eaLnBrk="1" hangingPunct="1"/>
            <a:r>
              <a:rPr lang="nl-NL" sz="2800" i="1" dirty="0"/>
              <a:t>intensief:</a:t>
            </a:r>
            <a:r>
              <a:rPr lang="nl-NL" sz="2800" dirty="0"/>
              <a:t>             veel atletiek, weinig wachten!</a:t>
            </a:r>
          </a:p>
          <a:p>
            <a:pPr marL="533400" indent="-533400" eaLnBrk="1" hangingPunct="1"/>
            <a:r>
              <a:rPr lang="nl-NL" sz="2800" i="1" dirty="0"/>
              <a:t>veelzijdig:</a:t>
            </a:r>
            <a:r>
              <a:rPr lang="nl-NL" sz="2800" dirty="0"/>
              <a:t>            lopen, werpen en springen in</a:t>
            </a:r>
          </a:p>
          <a:p>
            <a:pPr marL="533400" indent="-533400" eaLnBrk="1" hangingPunct="1">
              <a:buFont typeface="Wingdings 2" pitchFamily="18" charset="2"/>
              <a:buNone/>
            </a:pPr>
            <a:r>
              <a:rPr lang="nl-NL" sz="2800" dirty="0"/>
              <a:t>				     allerlei situaties!</a:t>
            </a:r>
          </a:p>
          <a:p>
            <a:pPr marL="533400" indent="-533400" eaLnBrk="1" hangingPunct="1"/>
            <a:r>
              <a:rPr lang="nl-NL" sz="2800" i="1" dirty="0"/>
              <a:t>succesbeleving:</a:t>
            </a:r>
            <a:r>
              <a:rPr lang="nl-NL" sz="2800" dirty="0"/>
              <a:t>  plezier staat voorop!</a:t>
            </a:r>
          </a:p>
          <a:p>
            <a:pPr marL="533400" indent="-533400" eaLnBrk="1" hangingPunct="1"/>
            <a:r>
              <a:rPr lang="nl-NL" sz="2800" i="1" dirty="0"/>
              <a:t>atletiekecht:</a:t>
            </a:r>
            <a:r>
              <a:rPr lang="nl-NL" sz="2800" dirty="0"/>
              <a:t>        hoger, verder en sneller!</a:t>
            </a:r>
          </a:p>
          <a:p>
            <a:pPr marL="533400" indent="-533400" eaLnBrk="1" hangingPunct="1"/>
            <a:r>
              <a:rPr lang="nl-NL" sz="2800" i="1" dirty="0"/>
              <a:t>teams:</a:t>
            </a:r>
            <a:r>
              <a:rPr lang="nl-NL" sz="2800" dirty="0"/>
              <a:t>                samen is leuker dan alleen!</a:t>
            </a:r>
          </a:p>
          <a:p>
            <a:pPr marL="533400" indent="-533400" eaLnBrk="1" hangingPunct="1">
              <a:buFontTx/>
              <a:buNone/>
            </a:pPr>
            <a:endParaRPr lang="nl-NL" sz="2400" dirty="0"/>
          </a:p>
          <a:p>
            <a:pPr marL="533400" indent="-533400" eaLnBrk="1" hangingPunct="1"/>
            <a:endParaRPr lang="nl-NL" sz="2400" dirty="0"/>
          </a:p>
          <a:p>
            <a:pPr marL="533400" indent="-533400" eaLnBrk="1" hangingPunct="1"/>
            <a:endParaRPr lang="nl-NL" sz="2400" dirty="0"/>
          </a:p>
        </p:txBody>
      </p:sp>
      <p:pic>
        <p:nvPicPr>
          <p:cNvPr id="12292" name="Picture 5" descr="Prijsuitreiking te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47244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20110917Drachten (239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7244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5" descr="20110917Drachten (256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7244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5" descr="33114_kinder_la_stabweit_foto_hell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24400"/>
            <a:ext cx="12827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631825"/>
            <a:ext cx="8147050" cy="60372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sz="3600" b="1" dirty="0"/>
              <a:t>Athletics Champs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  <a:p>
            <a:pPr marL="0" indent="0" eaLnBrk="1" hangingPunct="1"/>
            <a:r>
              <a:rPr lang="nl-NL" sz="2800" dirty="0"/>
              <a:t> op zaterdagen, van 10 tot 13 uur</a:t>
            </a:r>
          </a:p>
          <a:p>
            <a:pPr marL="0" indent="0" eaLnBrk="1" hangingPunct="1"/>
            <a:r>
              <a:rPr lang="nl-NL" sz="2800" dirty="0"/>
              <a:t> veel bewegen (7 onderdelen)</a:t>
            </a:r>
          </a:p>
          <a:p>
            <a:pPr marL="0" indent="0" eaLnBrk="1" hangingPunct="1"/>
            <a:r>
              <a:rPr lang="nl-NL" sz="2800" dirty="0"/>
              <a:t> ± 20 minuten de tijd om een zo goed mogelijke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nl-NL" sz="2800" dirty="0"/>
              <a:t>    prestatie neer te zetten</a:t>
            </a:r>
          </a:p>
          <a:p>
            <a:pPr marL="0" indent="0" eaLnBrk="1" hangingPunct="1"/>
            <a:r>
              <a:rPr lang="nl-NL" sz="2800" dirty="0"/>
              <a:t> eenvoudig meten </a:t>
            </a:r>
          </a:p>
          <a:p>
            <a:pPr marL="0" indent="0" eaLnBrk="1" hangingPunct="1"/>
            <a:r>
              <a:rPr lang="nl-NL" sz="2800" dirty="0"/>
              <a:t> individuele prestaties</a:t>
            </a:r>
          </a:p>
          <a:p>
            <a:pPr marL="0" indent="0" eaLnBrk="1" hangingPunct="1"/>
            <a:r>
              <a:rPr lang="nl-NL" sz="2800" dirty="0"/>
              <a:t> teamprestaties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51520" y="703263"/>
            <a:ext cx="8712968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3600" b="1" dirty="0"/>
              <a:t>Indeling wedstrijd: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nl-NL" dirty="0"/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warming up per vereniging (uiterlijk 9.15 aanwezig)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estafette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5 onderdelen (elk 20 minuten) en één keer pauze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duurloop: meters-maken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prijsuitreiking (teams)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sz="2800" dirty="0"/>
              <a:t> iedere atleet krijgt per wedstrijd een diploma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0"/>
            <a:ext cx="9108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5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14705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sz="3600" b="1" dirty="0"/>
              <a:t>Teams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  <a:p>
            <a:pPr marL="0" indent="0" eaLnBrk="1" hangingPunct="1"/>
            <a:r>
              <a:rPr lang="nl-NL" sz="2800" dirty="0"/>
              <a:t> 6 tot 12 atleten per team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nl-NL" sz="2800" dirty="0"/>
              <a:t>    (indeling pupillen A / pupillen BC-mini)</a:t>
            </a:r>
          </a:p>
          <a:p>
            <a:pPr marL="0" indent="0" eaLnBrk="1" hangingPunct="1"/>
            <a:r>
              <a:rPr lang="nl-NL" sz="2800" dirty="0"/>
              <a:t> combinatieteams van meerdere verenigingen</a:t>
            </a:r>
          </a:p>
          <a:p>
            <a:pPr marL="0" indent="0" eaLnBrk="1" hangingPunct="1"/>
            <a:r>
              <a:rPr lang="nl-NL" sz="2800" dirty="0"/>
              <a:t> rangschikking: uitslag per poule</a:t>
            </a:r>
          </a:p>
          <a:p>
            <a:pPr marL="0" indent="0" eaLnBrk="1" hangingPunct="1">
              <a:buFont typeface="Arial" charset="0"/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7467600" cy="566737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nl-NL" sz="3600" b="1" dirty="0">
                <a:latin typeface="+mn-lt"/>
                <a:ea typeface="+mn-ea"/>
                <a:cs typeface="+mn-cs"/>
              </a:rPr>
              <a:t>Prestaties: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08962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l-NL" b="1" dirty="0"/>
              <a:t>Hoe en wat telt</a:t>
            </a:r>
          </a:p>
          <a:p>
            <a:pPr marL="0" indent="0" eaLnBrk="1" hangingPunct="1"/>
            <a:r>
              <a:rPr lang="nl-NL" sz="2800" dirty="0"/>
              <a:t> alle prestaties worden individueel genoteerd</a:t>
            </a:r>
          </a:p>
          <a:p>
            <a:pPr marL="0" indent="0" eaLnBrk="1" hangingPunct="1"/>
            <a:r>
              <a:rPr lang="nl-NL" sz="2800" dirty="0"/>
              <a:t> beste prestatie per atleet telt</a:t>
            </a:r>
          </a:p>
          <a:p>
            <a:pPr marL="0" indent="0" eaLnBrk="1" hangingPunct="1"/>
            <a:r>
              <a:rPr lang="nl-NL" sz="2800" dirty="0"/>
              <a:t> prestaties worden omgezet naar punten</a:t>
            </a:r>
          </a:p>
          <a:p>
            <a:pPr marL="0" indent="0" eaLnBrk="1" hangingPunct="1"/>
            <a:r>
              <a:rPr lang="nl-NL" sz="2800" dirty="0"/>
              <a:t> punten worden opgeteld per team</a:t>
            </a:r>
          </a:p>
          <a:p>
            <a:pPr marL="0" indent="0" eaLnBrk="1" hangingPunct="1"/>
            <a:r>
              <a:rPr lang="nl-NL" sz="2800" dirty="0"/>
              <a:t> beste 6 atleten (waarvan min. 2 meisjes en en 2 jongens) van elk onderdeel tellen mee voor teamprestatie</a:t>
            </a:r>
          </a:p>
          <a:p>
            <a:pPr marL="0" indent="0" eaLnBrk="1" hangingPunct="1"/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731</TotalTime>
  <Words>461</Words>
  <Application>Microsoft Office PowerPoint</Application>
  <PresentationFormat>Diavoorstelling (4:3)</PresentationFormat>
  <Paragraphs>97</Paragraphs>
  <Slides>18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Franklin Gothic Book</vt:lpstr>
      <vt:lpstr>Wingdings 2</vt:lpstr>
      <vt:lpstr>Technisch</vt:lpstr>
      <vt:lpstr>Kempenregio Athletics champs</vt:lpstr>
      <vt:lpstr>PowerPoint-presentatie</vt:lpstr>
      <vt:lpstr>Doelstellingen :</vt:lpstr>
      <vt:lpstr>Uitgangspunten</vt:lpstr>
      <vt:lpstr>PowerPoint-presentatie</vt:lpstr>
      <vt:lpstr>PowerPoint-presentatie</vt:lpstr>
      <vt:lpstr>PowerPoint-presentatie</vt:lpstr>
      <vt:lpstr>PowerPoint-presentatie</vt:lpstr>
      <vt:lpstr>Prestaties:</vt:lpstr>
      <vt:lpstr>PowerPoint-presentatie</vt:lpstr>
      <vt:lpstr>PowerPoint-presentatie</vt:lpstr>
      <vt:lpstr>PowerPoint-presentatie</vt:lpstr>
      <vt:lpstr>PowerPoint-presentatie</vt:lpstr>
      <vt:lpstr>Wedstrijden regio 14 :</vt:lpstr>
      <vt:lpstr>Aanmelden:</vt:lpstr>
      <vt:lpstr>PowerPoint-presentatie</vt:lpstr>
      <vt:lpstr>PowerPoint-presentatie</vt:lpstr>
      <vt:lpstr>Vragen ????</vt:lpstr>
    </vt:vector>
  </TitlesOfParts>
  <Manager>J.W.B. Robbe</Manager>
  <Company>Namens AtletiekUnie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Kempenregio pupillenwedstrijden nieuwe stijl</dc:title>
  <dc:subject>Presentatie verenigingen</dc:subject>
  <dc:creator>Robbe</dc:creator>
  <cp:keywords>versie 20120310</cp:keywords>
  <cp:lastModifiedBy>Leon</cp:lastModifiedBy>
  <cp:revision>106</cp:revision>
  <dcterms:created xsi:type="dcterms:W3CDTF">2012-01-30T20:13:37Z</dcterms:created>
  <dcterms:modified xsi:type="dcterms:W3CDTF">2017-03-22T19:05:32Z</dcterms:modified>
</cp:coreProperties>
</file>